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mp4" ContentType="video/unknown"/>
  <Default Extension="emf" ContentType="image/x-emf"/>
  <Default Extension="vml" ContentType="application/vnd.openxmlformats-officedocument.vmlDrawing"/>
  <Default Extension="gif" ContentType="image/gif"/>
  <Default Extension="avi" ContentType="video/unknown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embeddings/oleObject1.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8" r:id="rId2"/>
    <p:sldId id="276" r:id="rId3"/>
    <p:sldId id="277" r:id="rId4"/>
    <p:sldId id="278" r:id="rId5"/>
    <p:sldId id="279" r:id="rId6"/>
    <p:sldId id="280" r:id="rId7"/>
    <p:sldId id="281" r:id="rId8"/>
    <p:sldId id="259" r:id="rId9"/>
    <p:sldId id="256" r:id="rId10"/>
    <p:sldId id="257" r:id="rId11"/>
    <p:sldId id="261" r:id="rId12"/>
    <p:sldId id="263" r:id="rId13"/>
    <p:sldId id="264" r:id="rId14"/>
    <p:sldId id="265" r:id="rId15"/>
    <p:sldId id="267" r:id="rId16"/>
    <p:sldId id="282" r:id="rId17"/>
    <p:sldId id="270" r:id="rId18"/>
    <p:sldId id="271" r:id="rId19"/>
    <p:sldId id="272" r:id="rId20"/>
    <p:sldId id="273" r:id="rId21"/>
    <p:sldId id="274" r:id="rId22"/>
    <p:sldId id="269" r:id="rId23"/>
    <p:sldId id="266" r:id="rId24"/>
    <p:sldId id="262" r:id="rId25"/>
    <p:sldId id="283" r:id="rId26"/>
    <p:sldId id="284" r:id="rId27"/>
    <p:sldId id="285" r:id="rId28"/>
    <p:sldId id="286" r:id="rId2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572BB8D-7643-47DC-80AD-0A6992578CC4}">
          <p14:sldIdLst>
            <p14:sldId id="268"/>
            <p14:sldId id="276"/>
            <p14:sldId id="277"/>
            <p14:sldId id="278"/>
            <p14:sldId id="279"/>
            <p14:sldId id="280"/>
            <p14:sldId id="281"/>
            <p14:sldId id="259"/>
            <p14:sldId id="256"/>
            <p14:sldId id="257"/>
          </p14:sldIdLst>
        </p14:section>
        <p14:section name="Ground Locomotion" id="{7A9EE636-DF31-4653-8DAC-CB065A6BC8C2}">
          <p14:sldIdLst>
            <p14:sldId id="261"/>
            <p14:sldId id="263"/>
            <p14:sldId id="264"/>
            <p14:sldId id="265"/>
            <p14:sldId id="267"/>
          </p14:sldIdLst>
        </p14:section>
        <p14:section name="Water Locmotion" id="{AFE89A0C-BA56-4DC1-85C6-CAB2F13A2321}">
          <p14:sldIdLst>
            <p14:sldId id="282"/>
            <p14:sldId id="270"/>
            <p14:sldId id="271"/>
          </p14:sldIdLst>
        </p14:section>
        <p14:section name="Multi-Terrain" id="{585911FB-F892-4417-91A0-9E6DE2AE79A8}">
          <p14:sldIdLst>
            <p14:sldId id="272"/>
            <p14:sldId id="273"/>
            <p14:sldId id="274"/>
          </p14:sldIdLst>
        </p14:section>
        <p14:section name="Discussion" id="{5FF56B28-BED1-4F18-81F0-1C3AC863195B}">
          <p14:sldIdLst>
            <p14:sldId id="269"/>
            <p14:sldId id="266"/>
          </p14:sldIdLst>
        </p14:section>
        <p14:section name="Additional slides" id="{C95552BE-2223-46A1-9C54-A205E968C7F4}">
          <p14:sldIdLst>
            <p14:sldId id="262"/>
            <p14:sldId id="283"/>
            <p14:sldId id="284"/>
            <p14:sldId id="285"/>
            <p14:sldId id="286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1DF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831" autoAdjust="0"/>
    <p:restoredTop sz="94660"/>
  </p:normalViewPr>
  <p:slideViewPr>
    <p:cSldViewPr>
      <p:cViewPr>
        <p:scale>
          <a:sx n="103" d="100"/>
          <a:sy n="103" d="100"/>
        </p:scale>
        <p:origin x="-1568" y="-17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interSettings" Target="printerSettings/printerSettings1.bin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heme" Target="theme/theme1.xml"/><Relationship Id="rId3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2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7DDA0-5747-45EF-86A0-21C8994C770D}" type="datetimeFigureOut">
              <a:rPr lang="en-US" smtClean="0"/>
              <a:t>1/8/13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EA01B-6505-426F-8A8D-1D2102DEF4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2200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7DDA0-5747-45EF-86A0-21C8994C770D}" type="datetimeFigureOut">
              <a:rPr lang="en-US" smtClean="0"/>
              <a:t>1/8/13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EA01B-6505-426F-8A8D-1D2102DEF4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2410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7DDA0-5747-45EF-86A0-21C8994C770D}" type="datetimeFigureOut">
              <a:rPr lang="en-US" smtClean="0"/>
              <a:t>1/8/13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EA01B-6505-426F-8A8D-1D2102DEF4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5967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7DDA0-5747-45EF-86A0-21C8994C770D}" type="datetimeFigureOut">
              <a:rPr lang="en-US" smtClean="0"/>
              <a:t>1/8/13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EA01B-6505-426F-8A8D-1D2102DEF4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6787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7DDA0-5747-45EF-86A0-21C8994C770D}" type="datetimeFigureOut">
              <a:rPr lang="en-US" smtClean="0"/>
              <a:t>1/8/13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EA01B-6505-426F-8A8D-1D2102DEF4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0838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7DDA0-5747-45EF-86A0-21C8994C770D}" type="datetimeFigureOut">
              <a:rPr lang="en-US" smtClean="0"/>
              <a:t>1/8/13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EA01B-6505-426F-8A8D-1D2102DEF4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3290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7DDA0-5747-45EF-86A0-21C8994C770D}" type="datetimeFigureOut">
              <a:rPr lang="en-US" smtClean="0"/>
              <a:t>1/8/13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EA01B-6505-426F-8A8D-1D2102DEF4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4736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7DDA0-5747-45EF-86A0-21C8994C770D}" type="datetimeFigureOut">
              <a:rPr lang="en-US" smtClean="0"/>
              <a:t>1/8/13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EA01B-6505-426F-8A8D-1D2102DEF4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2256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7DDA0-5747-45EF-86A0-21C8994C770D}" type="datetimeFigureOut">
              <a:rPr lang="en-US" smtClean="0"/>
              <a:t>1/8/13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EA01B-6505-426F-8A8D-1D2102DEF4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3293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7DDA0-5747-45EF-86A0-21C8994C770D}" type="datetimeFigureOut">
              <a:rPr lang="en-US" smtClean="0"/>
              <a:t>1/8/13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EA01B-6505-426F-8A8D-1D2102DEF4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8169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7DDA0-5747-45EF-86A0-21C8994C770D}" type="datetimeFigureOut">
              <a:rPr lang="en-US" smtClean="0"/>
              <a:t>1/8/13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EA01B-6505-426F-8A8D-1D2102DEF4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2448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F7DDA0-5747-45EF-86A0-21C8994C770D}" type="datetimeFigureOut">
              <a:rPr lang="en-US" smtClean="0"/>
              <a:t>1/8/13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FEA01B-6505-426F-8A8D-1D2102DEF4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5626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0.png"/><Relationship Id="rId1" Type="http://schemas.microsoft.com/office/2007/relationships/media" Target="../media/media6.avi"/><Relationship Id="rId2" Type="http://schemas.openxmlformats.org/officeDocument/2006/relationships/video" Target="../media/media6.avi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4" Type="http://schemas.openxmlformats.org/officeDocument/2006/relationships/image" Target="../media/image23.emf"/><Relationship Id="rId5" Type="http://schemas.openxmlformats.org/officeDocument/2006/relationships/image" Target="../media/image24.emf"/><Relationship Id="rId6" Type="http://schemas.openxmlformats.org/officeDocument/2006/relationships/image" Target="../media/image25.emf"/><Relationship Id="rId7" Type="http://schemas.openxmlformats.org/officeDocument/2006/relationships/image" Target="../media/image26.emf"/><Relationship Id="rId8" Type="http://schemas.openxmlformats.org/officeDocument/2006/relationships/image" Target="../media/image27.emf"/><Relationship Id="rId9" Type="http://schemas.openxmlformats.org/officeDocument/2006/relationships/image" Target="../media/image2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9.png"/><Relationship Id="rId1" Type="http://schemas.openxmlformats.org/officeDocument/2006/relationships/video" Target="NULL" TargetMode="External"/><Relationship Id="rId2" Type="http://schemas.microsoft.com/office/2007/relationships/media" Target="../media/media7.avi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emf"/><Relationship Id="rId3" Type="http://schemas.openxmlformats.org/officeDocument/2006/relationships/image" Target="../media/image31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emf"/><Relationship Id="rId3" Type="http://schemas.openxmlformats.org/officeDocument/2006/relationships/image" Target="../media/image33.emf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media" Target="../media/media9.avi"/><Relationship Id="rId4" Type="http://schemas.microsoft.com/office/2007/relationships/media" Target="../media/media7.avi"/><Relationship Id="rId5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7" Type="http://schemas.openxmlformats.org/officeDocument/2006/relationships/image" Target="../media/image35.png"/><Relationship Id="rId8" Type="http://schemas.openxmlformats.org/officeDocument/2006/relationships/image" Target="../media/image36.png"/><Relationship Id="rId9" Type="http://schemas.openxmlformats.org/officeDocument/2006/relationships/image" Target="../media/image37.emf"/><Relationship Id="rId1" Type="http://schemas.openxmlformats.org/officeDocument/2006/relationships/video" Target="NULL" TargetMode="External"/><Relationship Id="rId2" Type="http://schemas.microsoft.com/office/2007/relationships/media" Target="../media/media8.avi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image" Target="../media/image38.png"/><Relationship Id="rId1" Type="http://schemas.microsoft.com/office/2007/relationships/media" Target="../media/media10.mp4"/><Relationship Id="rId2" Type="http://schemas.openxmlformats.org/officeDocument/2006/relationships/video" Target="../media/media10.mp4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emf"/><Relationship Id="rId3" Type="http://schemas.openxmlformats.org/officeDocument/2006/relationships/image" Target="../media/image40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emf"/><Relationship Id="rId3" Type="http://schemas.openxmlformats.org/officeDocument/2006/relationships/image" Target="../media/image41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image" Target="../media/image2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jpeg"/><Relationship Id="rId3" Type="http://schemas.openxmlformats.org/officeDocument/2006/relationships/image" Target="../media/image4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4" Type="http://schemas.openxmlformats.org/officeDocument/2006/relationships/image" Target="../media/image50.gi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4" Type="http://schemas.openxmlformats.org/officeDocument/2006/relationships/image" Target="../media/image15.emf"/><Relationship Id="rId5" Type="http://schemas.openxmlformats.org/officeDocument/2006/relationships/image" Target="../media/image16.emf"/><Relationship Id="rId6" Type="http://schemas.openxmlformats.org/officeDocument/2006/relationships/image" Target="../media/image13.emf"/><Relationship Id="rId1" Type="http://schemas.openxmlformats.org/officeDocument/2006/relationships/tags" Target="../tags/tag1.xml"/><Relationship Id="rId2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1.emf"/><Relationship Id="rId3" Type="http://schemas.openxmlformats.org/officeDocument/2006/relationships/image" Target="../media/image13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4" Type="http://schemas.openxmlformats.org/officeDocument/2006/relationships/image" Target="../media/image52.emf"/><Relationship Id="rId5" Type="http://schemas.openxmlformats.org/officeDocument/2006/relationships/image" Target="../media/image53.emf"/><Relationship Id="rId6" Type="http://schemas.openxmlformats.org/officeDocument/2006/relationships/image" Target="../media/image54.emf"/><Relationship Id="rId7" Type="http://schemas.openxmlformats.org/officeDocument/2006/relationships/image" Target="../media/image55.emf"/><Relationship Id="rId8" Type="http://schemas.openxmlformats.org/officeDocument/2006/relationships/image" Target="../media/image56.emf"/><Relationship Id="rId9" Type="http://schemas.openxmlformats.org/officeDocument/2006/relationships/image" Target="../media/image13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7.emf"/><Relationship Id="rId3" Type="http://schemas.openxmlformats.org/officeDocument/2006/relationships/image" Target="../media/image58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4" Type="http://schemas.openxmlformats.org/officeDocument/2006/relationships/image" Target="../media/image5.emf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image" Target="../media/image6.png"/><Relationship Id="rId1" Type="http://schemas.microsoft.com/office/2007/relationships/media" Target="../media/media2.mp4"/><Relationship Id="rId2" Type="http://schemas.openxmlformats.org/officeDocument/2006/relationships/video" Target="../media/media2.mp4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4" Type="http://schemas.openxmlformats.org/officeDocument/2006/relationships/image" Target="../media/image9.emf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image" Target="../media/image10.png"/><Relationship Id="rId1" Type="http://schemas.microsoft.com/office/2007/relationships/media" Target="../media/media3.mp4"/><Relationship Id="rId2" Type="http://schemas.openxmlformats.org/officeDocument/2006/relationships/video" Target="../media/media3.mp4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image" Target="../media/image11.png"/><Relationship Id="rId1" Type="http://schemas.microsoft.com/office/2007/relationships/media" Target="../media/media4.mp4"/><Relationship Id="rId2" Type="http://schemas.openxmlformats.org/officeDocument/2006/relationships/video" Target="../media/media4.mp4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2.png"/><Relationship Id="rId5" Type="http://schemas.openxmlformats.org/officeDocument/2006/relationships/image" Target="../media/image13.emf"/><Relationship Id="rId6" Type="http://schemas.openxmlformats.org/officeDocument/2006/relationships/image" Target="../media/image14.emf"/><Relationship Id="rId7" Type="http://schemas.openxmlformats.org/officeDocument/2006/relationships/image" Target="../media/image15.emf"/><Relationship Id="rId8" Type="http://schemas.openxmlformats.org/officeDocument/2006/relationships/image" Target="../media/image16.emf"/><Relationship Id="rId1" Type="http://schemas.microsoft.com/office/2007/relationships/media" Target="../media/media5.avi"/><Relationship Id="rId2" Type="http://schemas.openxmlformats.org/officeDocument/2006/relationships/video" Target="../media/media5.avi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4" Type="http://schemas.openxmlformats.org/officeDocument/2006/relationships/image" Target="../media/image19.jpe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Metti\Google Drive\WaterRunner\presentation 1\figures and stuff\funny_lizard-1440x90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27" t="21891" r="25131" b="19490"/>
          <a:stretch/>
        </p:blipFill>
        <p:spPr bwMode="auto">
          <a:xfrm>
            <a:off x="1714501" y="381000"/>
            <a:ext cx="5562599" cy="3842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3581400"/>
            <a:ext cx="7772400" cy="17526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latin typeface="Calibri"/>
                <a:cs typeface="Calibri"/>
              </a:rPr>
              <a:t>Multi-Terrain Locomotion </a:t>
            </a:r>
            <a:br>
              <a:rPr lang="en-US" dirty="0" smtClean="0">
                <a:latin typeface="Calibri"/>
                <a:cs typeface="Calibri"/>
              </a:rPr>
            </a:br>
            <a:r>
              <a:rPr lang="en-US" sz="3600" dirty="0" smtClean="0">
                <a:latin typeface="Calibri"/>
                <a:cs typeface="Calibri"/>
              </a:rPr>
              <a:t>of </a:t>
            </a:r>
            <a:r>
              <a:rPr lang="en-US" dirty="0" smtClean="0">
                <a:latin typeface="Calibri"/>
                <a:cs typeface="Calibri"/>
              </a:rPr>
              <a:t/>
            </a:r>
            <a:br>
              <a:rPr lang="en-US" dirty="0" smtClean="0">
                <a:latin typeface="Calibri"/>
                <a:cs typeface="Calibri"/>
              </a:rPr>
            </a:br>
            <a:r>
              <a:rPr lang="en-US" dirty="0" smtClean="0">
                <a:latin typeface="Calibri"/>
                <a:cs typeface="Calibri"/>
              </a:rPr>
              <a:t>Lizard Robot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5400" y="5733143"/>
            <a:ext cx="6400800" cy="1143000"/>
          </a:xfrm>
        </p:spPr>
        <p:txBody>
          <a:bodyPr>
            <a:normAutofit/>
          </a:bodyPr>
          <a:lstStyle/>
          <a:p>
            <a:r>
              <a:rPr lang="en-US" sz="2700" dirty="0" smtClean="0">
                <a:solidFill>
                  <a:schemeClr val="accent2">
                    <a:lumMod val="50000"/>
                  </a:schemeClr>
                </a:solidFill>
                <a:latin typeface="Harrington" pitchFamily="82" charset="0"/>
              </a:rPr>
              <a:t>Mahdi </a:t>
            </a:r>
            <a:r>
              <a:rPr lang="en-US" sz="2700" dirty="0" err="1" smtClean="0">
                <a:solidFill>
                  <a:schemeClr val="accent2">
                    <a:lumMod val="50000"/>
                  </a:schemeClr>
                </a:solidFill>
                <a:latin typeface="Harrington" pitchFamily="82" charset="0"/>
              </a:rPr>
              <a:t>Khoramshahi</a:t>
            </a:r>
            <a:endParaRPr lang="en-US" sz="2700" dirty="0" smtClean="0">
              <a:solidFill>
                <a:schemeClr val="accent2">
                  <a:lumMod val="50000"/>
                </a:schemeClr>
              </a:solidFill>
              <a:latin typeface="Harrington" pitchFamily="82" charset="0"/>
            </a:endParaRPr>
          </a:p>
          <a:p>
            <a:r>
              <a:rPr lang="en-US" sz="2700" dirty="0" err="1" smtClean="0">
                <a:solidFill>
                  <a:schemeClr val="accent2">
                    <a:lumMod val="50000"/>
                  </a:schemeClr>
                </a:solidFill>
                <a:latin typeface="Harrington" pitchFamily="82" charset="0"/>
              </a:rPr>
              <a:t>Nitish</a:t>
            </a:r>
            <a:r>
              <a:rPr lang="en-US" sz="2700" dirty="0" smtClean="0">
                <a:solidFill>
                  <a:schemeClr val="accent2">
                    <a:lumMod val="50000"/>
                  </a:schemeClr>
                </a:solidFill>
                <a:latin typeface="Harrington" pitchFamily="82" charset="0"/>
              </a:rPr>
              <a:t> </a:t>
            </a:r>
            <a:r>
              <a:rPr lang="en-US" sz="2700" dirty="0" err="1" smtClean="0">
                <a:solidFill>
                  <a:schemeClr val="accent2">
                    <a:lumMod val="50000"/>
                  </a:schemeClr>
                </a:solidFill>
                <a:latin typeface="Harrington" pitchFamily="82" charset="0"/>
              </a:rPr>
              <a:t>Thatte</a:t>
            </a:r>
            <a:endParaRPr lang="en-US" sz="2700" dirty="0">
              <a:solidFill>
                <a:schemeClr val="accent2">
                  <a:lumMod val="50000"/>
                </a:schemeClr>
              </a:solidFill>
              <a:latin typeface="Harrington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00794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Untitled 22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2694252"/>
            <a:ext cx="9144000" cy="416083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-1787804" y="5535716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41777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1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 mute="1">
                <p:cTn id="1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Ground contact model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1981200" y="3505200"/>
            <a:ext cx="495300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3788229" y="2057400"/>
            <a:ext cx="1447800" cy="144780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81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2521" y="3769973"/>
            <a:ext cx="2424112" cy="27117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4549931" y="409401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5249884" y="2753838"/>
            <a:ext cx="0" cy="723900"/>
          </a:xfrm>
          <a:prstGeom prst="straightConnector1">
            <a:avLst/>
          </a:prstGeom>
          <a:ln>
            <a:solidFill>
              <a:srgbClr val="FF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4343400" y="3610100"/>
            <a:ext cx="892629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5066187"/>
            <a:ext cx="1028700" cy="317500"/>
          </a:xfrm>
          <a:prstGeom prst="rect">
            <a:avLst/>
          </a:prstGeom>
        </p:spPr>
      </p:pic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589" y="2472562"/>
            <a:ext cx="3302000" cy="381000"/>
          </a:xfrm>
          <a:prstGeom prst="rect">
            <a:avLst/>
          </a:prstGeom>
        </p:spPr>
      </p:pic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905000"/>
            <a:ext cx="1358900" cy="279400"/>
          </a:xfrm>
          <a:prstGeom prst="rect">
            <a:avLst/>
          </a:prstGeom>
        </p:spPr>
      </p:pic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0414" y="5068741"/>
            <a:ext cx="1968500" cy="317500"/>
          </a:xfrm>
          <a:prstGeom prst="rect">
            <a:avLst/>
          </a:prstGeom>
        </p:spPr>
      </p:pic>
      <p:pic>
        <p:nvPicPr>
          <p:cNvPr id="14" name="Picture 13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5511058"/>
            <a:ext cx="2120900" cy="292100"/>
          </a:xfrm>
          <a:prstGeom prst="rect">
            <a:avLst/>
          </a:prstGeom>
        </p:spPr>
      </p:pic>
      <p:pic>
        <p:nvPicPr>
          <p:cNvPr id="16" name="Picture 15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5068" y="5993415"/>
            <a:ext cx="1752600" cy="317500"/>
          </a:xfrm>
          <a:prstGeom prst="rect">
            <a:avLst/>
          </a:prstGeom>
        </p:spPr>
      </p:pic>
      <p:pic>
        <p:nvPicPr>
          <p:cNvPr id="17" name="Picture 16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5500" y="4581190"/>
            <a:ext cx="3136900" cy="355600"/>
          </a:xfrm>
          <a:prstGeom prst="rect">
            <a:avLst/>
          </a:prstGeom>
        </p:spPr>
      </p:pic>
      <p:pic>
        <p:nvPicPr>
          <p:cNvPr id="18" name="Picture 17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3657600"/>
            <a:ext cx="1028700" cy="31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006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low_cot_running.avi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544.1528" end="3500.3974"/>
                </p14:media>
              </p:ext>
            </p:extLst>
          </p:nvPr>
        </p:nvPicPr>
        <p:blipFill rotWithShape="1">
          <a:blip r:embed="rId4"/>
          <a:srcRect l="21819" t="15715" r="11559" b="17663"/>
          <a:stretch/>
        </p:blipFill>
        <p:spPr>
          <a:xfrm>
            <a:off x="-15059" y="1295400"/>
            <a:ext cx="9182379" cy="417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7545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25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Linear Search</a:t>
            </a:r>
            <a:endParaRPr lang="en-US" dirty="0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4451" y="1293424"/>
            <a:ext cx="6644149" cy="274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4451" y="3907975"/>
            <a:ext cx="6644148" cy="274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877342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Cost of Transport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0" y="5644324"/>
            <a:ext cx="4211982" cy="604076"/>
          </a:xfrm>
          <a:prstGeom prst="rect">
            <a:avLst/>
          </a:prstGeom>
        </p:spPr>
      </p:pic>
      <p:pic>
        <p:nvPicPr>
          <p:cNvPr id="3" name="Picture 2" descr="COTground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517436"/>
            <a:ext cx="7924800" cy="3829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2375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high_cot.avi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5081.464" end="2983.6118"/>
                </p14:media>
              </p:ext>
            </p:extLst>
          </p:nvPr>
        </p:nvPicPr>
        <p:blipFill rotWithShape="1">
          <a:blip r:embed="rId6"/>
          <a:srcRect l="24191" t="31853" r="32819" b="25156"/>
          <a:stretch/>
        </p:blipFill>
        <p:spPr>
          <a:xfrm>
            <a:off x="4635129" y="4072128"/>
            <a:ext cx="4280271" cy="1947672"/>
          </a:xfrm>
          <a:prstGeom prst="rect">
            <a:avLst/>
          </a:prstGeom>
        </p:spPr>
      </p:pic>
      <p:pic>
        <p:nvPicPr>
          <p:cNvPr id="9" name="low_cot_walking.avi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3">
                  <p14:trim st="3660.5412" end="5264.5982"/>
                </p14:media>
              </p:ext>
            </p:extLst>
          </p:nvPr>
        </p:nvPicPr>
        <p:blipFill rotWithShape="1">
          <a:blip r:embed="rId7"/>
          <a:srcRect l="22467" t="22467" r="21169" b="21169"/>
          <a:stretch/>
        </p:blipFill>
        <p:spPr>
          <a:xfrm>
            <a:off x="68771" y="4069278"/>
            <a:ext cx="4280271" cy="1947672"/>
          </a:xfrm>
          <a:prstGeom prst="rect">
            <a:avLst/>
          </a:prstGeom>
        </p:spPr>
      </p:pic>
      <p:pic>
        <p:nvPicPr>
          <p:cNvPr id="6" name="low_cot_running.avi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4">
                  <p14:trim st="5644.3912" end="6169.451"/>
                </p14:media>
              </p:ext>
            </p:extLst>
          </p:nvPr>
        </p:nvPicPr>
        <p:blipFill rotWithShape="1">
          <a:blip r:embed="rId8"/>
          <a:srcRect l="33987" t="36128" r="25020" b="23130"/>
          <a:stretch/>
        </p:blipFill>
        <p:spPr>
          <a:xfrm>
            <a:off x="4572000" y="1524000"/>
            <a:ext cx="4306452" cy="19476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COT, </a:t>
            </a:r>
            <a:r>
              <a:rPr lang="en-US" sz="3200" i="1" dirty="0" smtClean="0"/>
              <a:t>what does it mean?</a:t>
            </a:r>
            <a:endParaRPr lang="en-US" sz="3200" i="1" dirty="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24000"/>
            <a:ext cx="4672012" cy="19289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2335557" y="2488476"/>
            <a:ext cx="2233902" cy="421188"/>
            <a:chOff x="2300380" y="2488476"/>
            <a:chExt cx="2233902" cy="421188"/>
          </a:xfrm>
        </p:grpSpPr>
        <p:sp>
          <p:nvSpPr>
            <p:cNvPr id="3" name="Oval 2"/>
            <p:cNvSpPr/>
            <p:nvPr/>
          </p:nvSpPr>
          <p:spPr>
            <a:xfrm>
              <a:off x="2300380" y="2488476"/>
              <a:ext cx="254723" cy="254723"/>
            </a:xfrm>
            <a:prstGeom prst="ellipse">
              <a:avLst/>
            </a:prstGeom>
            <a:noFill/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Freeform 3"/>
            <p:cNvSpPr/>
            <p:nvPr/>
          </p:nvSpPr>
          <p:spPr>
            <a:xfrm rot="21088826" flipV="1">
              <a:off x="2545102" y="2538560"/>
              <a:ext cx="1989180" cy="371104"/>
            </a:xfrm>
            <a:custGeom>
              <a:avLst/>
              <a:gdLst>
                <a:gd name="connsiteX0" fmla="*/ 0 w 2992582"/>
                <a:gd name="connsiteY0" fmla="*/ 551794 h 551794"/>
                <a:gd name="connsiteX1" fmla="*/ 1828800 w 2992582"/>
                <a:gd name="connsiteY1" fmla="*/ 5529 h 551794"/>
                <a:gd name="connsiteX2" fmla="*/ 2992582 w 2992582"/>
                <a:gd name="connsiteY2" fmla="*/ 254911 h 551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92582" h="551794">
                  <a:moveTo>
                    <a:pt x="0" y="551794"/>
                  </a:moveTo>
                  <a:cubicBezTo>
                    <a:pt x="665018" y="303401"/>
                    <a:pt x="1330036" y="55009"/>
                    <a:pt x="1828800" y="5529"/>
                  </a:cubicBezTo>
                  <a:cubicBezTo>
                    <a:pt x="2327564" y="-43952"/>
                    <a:pt x="2992582" y="254911"/>
                    <a:pt x="2992582" y="254911"/>
                  </a:cubicBezTo>
                </a:path>
              </a:pathLst>
            </a:custGeom>
            <a:noFill/>
            <a:ln>
              <a:solidFill>
                <a:schemeClr val="accent3">
                  <a:lumMod val="75000"/>
                </a:schemeClr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00518" y="2561014"/>
            <a:ext cx="1197105" cy="1858586"/>
            <a:chOff x="400518" y="2561014"/>
            <a:chExt cx="1197105" cy="1858586"/>
          </a:xfrm>
        </p:grpSpPr>
        <p:sp>
          <p:nvSpPr>
            <p:cNvPr id="8" name="Oval 7"/>
            <p:cNvSpPr/>
            <p:nvPr/>
          </p:nvSpPr>
          <p:spPr>
            <a:xfrm>
              <a:off x="1342900" y="2561014"/>
              <a:ext cx="254723" cy="254723"/>
            </a:xfrm>
            <a:prstGeom prst="ellipse">
              <a:avLst/>
            </a:prstGeom>
            <a:noFill/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Freeform 6"/>
            <p:cNvSpPr/>
            <p:nvPr/>
          </p:nvSpPr>
          <p:spPr>
            <a:xfrm>
              <a:off x="400518" y="2802577"/>
              <a:ext cx="1131399" cy="1617023"/>
            </a:xfrm>
            <a:custGeom>
              <a:avLst/>
              <a:gdLst>
                <a:gd name="connsiteX0" fmla="*/ 1131399 w 1131399"/>
                <a:gd name="connsiteY0" fmla="*/ 0 h 1128155"/>
                <a:gd name="connsiteX1" fmla="*/ 38869 w 1131399"/>
                <a:gd name="connsiteY1" fmla="*/ 486888 h 1128155"/>
                <a:gd name="connsiteX2" fmla="*/ 240750 w 1131399"/>
                <a:gd name="connsiteY2" fmla="*/ 1128155 h 1128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31399" h="1128155">
                  <a:moveTo>
                    <a:pt x="1131399" y="0"/>
                  </a:moveTo>
                  <a:cubicBezTo>
                    <a:pt x="659354" y="149431"/>
                    <a:pt x="187310" y="298862"/>
                    <a:pt x="38869" y="486888"/>
                  </a:cubicBezTo>
                  <a:cubicBezTo>
                    <a:pt x="-109572" y="674914"/>
                    <a:pt x="213041" y="1019298"/>
                    <a:pt x="240750" y="1128155"/>
                  </a:cubicBezTo>
                </a:path>
              </a:pathLst>
            </a:custGeom>
            <a:noFill/>
            <a:ln>
              <a:solidFill>
                <a:schemeClr val="accent3">
                  <a:lumMod val="75000"/>
                </a:schemeClr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1531917" y="1829804"/>
            <a:ext cx="3325094" cy="2302808"/>
            <a:chOff x="1531917" y="1829804"/>
            <a:chExt cx="3325094" cy="2302808"/>
          </a:xfrm>
        </p:grpSpPr>
        <p:sp>
          <p:nvSpPr>
            <p:cNvPr id="12" name="Oval 11"/>
            <p:cNvSpPr/>
            <p:nvPr/>
          </p:nvSpPr>
          <p:spPr>
            <a:xfrm>
              <a:off x="1531917" y="1829804"/>
              <a:ext cx="254723" cy="254723"/>
            </a:xfrm>
            <a:prstGeom prst="ellipse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 10"/>
            <p:cNvSpPr/>
            <p:nvPr/>
          </p:nvSpPr>
          <p:spPr>
            <a:xfrm>
              <a:off x="1626428" y="2078181"/>
              <a:ext cx="3230583" cy="2054431"/>
            </a:xfrm>
            <a:custGeom>
              <a:avLst/>
              <a:gdLst>
                <a:gd name="connsiteX0" fmla="*/ 36120 w 3230583"/>
                <a:gd name="connsiteY0" fmla="*/ 0 h 2054431"/>
                <a:gd name="connsiteX1" fmla="*/ 321128 w 3230583"/>
                <a:gd name="connsiteY1" fmla="*/ 807522 h 2054431"/>
                <a:gd name="connsiteX2" fmla="*/ 2375559 w 3230583"/>
                <a:gd name="connsiteY2" fmla="*/ 1116281 h 2054431"/>
                <a:gd name="connsiteX3" fmla="*/ 3230583 w 3230583"/>
                <a:gd name="connsiteY3" fmla="*/ 2054431 h 2054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0583" h="2054431">
                  <a:moveTo>
                    <a:pt x="36120" y="0"/>
                  </a:moveTo>
                  <a:cubicBezTo>
                    <a:pt x="-16330" y="310737"/>
                    <a:pt x="-68779" y="621475"/>
                    <a:pt x="321128" y="807522"/>
                  </a:cubicBezTo>
                  <a:cubicBezTo>
                    <a:pt x="711035" y="993569"/>
                    <a:pt x="1890650" y="908463"/>
                    <a:pt x="2375559" y="1116281"/>
                  </a:cubicBezTo>
                  <a:cubicBezTo>
                    <a:pt x="2860468" y="1324099"/>
                    <a:pt x="3045525" y="1689265"/>
                    <a:pt x="3230583" y="2054431"/>
                  </a:cubicBezTo>
                </a:path>
              </a:pathLst>
            </a:custGeom>
            <a:noFill/>
            <a:ln>
              <a:solidFill>
                <a:schemeClr val="accent2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513045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648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8274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4" dur="11434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45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video>
              <p:cMediaNode vol="80000" mute="1">
                <p:cTn id="46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video>
              <p:cMediaNode vol="80000" mute="1">
                <p:cTn id="47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mall2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773113"/>
            <a:ext cx="9144000" cy="5310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0718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2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/>
              <a:t>A Linear Search</a:t>
            </a:r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9926" y="1295400"/>
            <a:ext cx="6644148" cy="274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9926" y="4013202"/>
            <a:ext cx="6644148" cy="274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377351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Cost of Transport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-4367" t="-15499" r="-6566" b="-30002"/>
          <a:stretch/>
        </p:blipFill>
        <p:spPr>
          <a:xfrm>
            <a:off x="2313432" y="5449824"/>
            <a:ext cx="4672584" cy="886968"/>
          </a:xfrm>
          <a:prstGeom prst="rect">
            <a:avLst/>
          </a:prstGeom>
        </p:spPr>
      </p:pic>
      <p:pic>
        <p:nvPicPr>
          <p:cNvPr id="3" name="Picture 2" descr="COTwater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1219200"/>
            <a:ext cx="8915400" cy="4056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2541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Search</a:t>
            </a:r>
            <a:endParaRPr 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33400" y="1600200"/>
            <a:ext cx="10427622" cy="430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593724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Lizard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42333"/>
            <a:ext cx="9144000" cy="6773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0254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Search</a:t>
            </a:r>
            <a:endParaRPr lang="en-US" dirty="0"/>
          </a:p>
        </p:txBody>
      </p:sp>
      <p:pic>
        <p:nvPicPr>
          <p:cNvPr id="3" name="Picture 2" descr="COTgroundvwater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411" y="1143000"/>
            <a:ext cx="8758189" cy="4760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0441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Comparison</a:t>
            </a:r>
            <a:endParaRPr 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288143"/>
            <a:ext cx="7305675" cy="5372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5-Point Star 7"/>
          <p:cNvSpPr/>
          <p:nvPr/>
        </p:nvSpPr>
        <p:spPr>
          <a:xfrm>
            <a:off x="3048000" y="2476500"/>
            <a:ext cx="152400" cy="15240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/>
          <p:cNvGrpSpPr/>
          <p:nvPr/>
        </p:nvGrpSpPr>
        <p:grpSpPr>
          <a:xfrm>
            <a:off x="1676400" y="1562100"/>
            <a:ext cx="6362700" cy="4572000"/>
            <a:chOff x="1752600" y="1752600"/>
            <a:chExt cx="6362700" cy="4572000"/>
          </a:xfrm>
        </p:grpSpPr>
        <p:cxnSp>
          <p:nvCxnSpPr>
            <p:cNvPr id="7" name="Straight Connector 6"/>
            <p:cNvCxnSpPr/>
            <p:nvPr/>
          </p:nvCxnSpPr>
          <p:spPr>
            <a:xfrm flipV="1">
              <a:off x="4371975" y="1752600"/>
              <a:ext cx="0" cy="4572000"/>
            </a:xfrm>
            <a:prstGeom prst="line">
              <a:avLst/>
            </a:prstGeom>
            <a:ln>
              <a:solidFill>
                <a:srgbClr val="00B0F0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1752600" y="3514725"/>
              <a:ext cx="6324600" cy="0"/>
            </a:xfrm>
            <a:prstGeom prst="line">
              <a:avLst/>
            </a:prstGeom>
            <a:ln>
              <a:solidFill>
                <a:srgbClr val="00B0F0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Oval 14"/>
            <p:cNvSpPr/>
            <p:nvPr/>
          </p:nvSpPr>
          <p:spPr>
            <a:xfrm>
              <a:off x="4305300" y="3438525"/>
              <a:ext cx="152400" cy="152400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Connector 12"/>
            <p:cNvCxnSpPr/>
            <p:nvPr/>
          </p:nvCxnSpPr>
          <p:spPr>
            <a:xfrm>
              <a:off x="1790700" y="3886200"/>
              <a:ext cx="6324600" cy="0"/>
            </a:xfrm>
            <a:prstGeom prst="line">
              <a:avLst/>
            </a:prstGeom>
            <a:ln>
              <a:solidFill>
                <a:srgbClr val="00B0F0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Oval 8"/>
            <p:cNvSpPr/>
            <p:nvPr/>
          </p:nvSpPr>
          <p:spPr>
            <a:xfrm>
              <a:off x="4305300" y="3810000"/>
              <a:ext cx="152400" cy="1524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6553200" y="1638300"/>
            <a:ext cx="1438275" cy="646331"/>
            <a:chOff x="6629400" y="1828800"/>
            <a:chExt cx="1438275" cy="646331"/>
          </a:xfrm>
        </p:grpSpPr>
        <p:sp>
          <p:nvSpPr>
            <p:cNvPr id="18" name="TextBox 17"/>
            <p:cNvSpPr txBox="1"/>
            <p:nvPr/>
          </p:nvSpPr>
          <p:spPr>
            <a:xfrm>
              <a:off x="6629400" y="1828800"/>
              <a:ext cx="1438275" cy="646331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      Ground</a:t>
              </a:r>
            </a:p>
            <a:p>
              <a:r>
                <a:rPr lang="en-US" dirty="0" smtClean="0"/>
                <a:t>       Water</a:t>
              </a:r>
              <a:endParaRPr lang="en-US" dirty="0"/>
            </a:p>
          </p:txBody>
        </p:sp>
        <p:sp>
          <p:nvSpPr>
            <p:cNvPr id="21" name="Oval 20"/>
            <p:cNvSpPr/>
            <p:nvPr/>
          </p:nvSpPr>
          <p:spPr>
            <a:xfrm>
              <a:off x="6800850" y="2227481"/>
              <a:ext cx="152400" cy="152400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6781800" y="1951940"/>
              <a:ext cx="152400" cy="1524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Rectangle 22"/>
          <p:cNvSpPr/>
          <p:nvPr/>
        </p:nvSpPr>
        <p:spPr>
          <a:xfrm>
            <a:off x="1371600" y="6620500"/>
            <a:ext cx="86868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A. D. </a:t>
            </a:r>
            <a:r>
              <a:rPr lang="en-US" sz="1050" dirty="0" err="1"/>
              <a:t>Kuo</a:t>
            </a:r>
            <a:r>
              <a:rPr lang="en-US" sz="1050" dirty="0"/>
              <a:t>, “Choosing Your Steps Carefully,” </a:t>
            </a:r>
            <a:r>
              <a:rPr lang="en-US" sz="1050" i="1" dirty="0"/>
              <a:t>IEEE Robotics Automation Magazine</a:t>
            </a:r>
            <a:r>
              <a:rPr lang="en-US" sz="1050" dirty="0"/>
              <a:t>, vol. 14, no. 2, pp. 18 –29, Jun. 2007</a:t>
            </a:r>
          </a:p>
        </p:txBody>
      </p:sp>
    </p:spTree>
    <p:extLst>
      <p:ext uri="{BB962C8B-B14F-4D97-AF65-F5344CB8AC3E}">
        <p14:creationId xmlns:p14="http://schemas.microsoft.com/office/powerpoint/2010/main" val="8071702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:\Users\Metti\Google Drive\WaterRunner\presentation 1\figures and stuff\Funny-3D-Lizard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48" t="17315" r="5912" b="17675"/>
          <a:stretch/>
        </p:blipFill>
        <p:spPr bwMode="auto">
          <a:xfrm>
            <a:off x="5580742" y="21771"/>
            <a:ext cx="3585029" cy="3323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Our plan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00" y="4724400"/>
            <a:ext cx="1753896" cy="213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447800" y="1600200"/>
            <a:ext cx="5029200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dirty="0" smtClean="0"/>
              <a:t>Remake </a:t>
            </a:r>
            <a:r>
              <a:rPr lang="en-US" sz="2000" dirty="0"/>
              <a:t>s</a:t>
            </a:r>
            <a:r>
              <a:rPr lang="en-US" sz="2000" dirty="0" smtClean="0"/>
              <a:t>imulation using </a:t>
            </a:r>
            <a:r>
              <a:rPr lang="en-US" sz="2000" dirty="0" err="1" smtClean="0"/>
              <a:t>SimMechanics</a:t>
            </a:r>
            <a:r>
              <a:rPr lang="en-US" sz="2000" dirty="0" smtClean="0"/>
              <a:t> V2</a:t>
            </a:r>
          </a:p>
          <a:p>
            <a:pPr marL="742950" lvl="1" indent="-285750">
              <a:buFont typeface="Arial"/>
              <a:buChar char="•"/>
            </a:pPr>
            <a:r>
              <a:rPr lang="en-US" sz="2000" dirty="0" smtClean="0"/>
              <a:t>Better animation capabilities</a:t>
            </a:r>
          </a:p>
          <a:p>
            <a:pPr marL="742950" lvl="1" indent="-285750">
              <a:buFont typeface="Arial"/>
              <a:buChar char="•"/>
            </a:pPr>
            <a:r>
              <a:rPr lang="en-US" sz="2000" dirty="0" smtClean="0"/>
              <a:t>Can import CAD models more easily</a:t>
            </a:r>
          </a:p>
          <a:p>
            <a:pPr marL="742950" lvl="1" indent="-285750">
              <a:buFont typeface="Arial"/>
              <a:buChar char="•"/>
            </a:pPr>
            <a:r>
              <a:rPr lang="en-US" sz="2000" dirty="0" smtClean="0"/>
              <a:t>Advanced numerical </a:t>
            </a:r>
            <a:r>
              <a:rPr lang="en-US" sz="2000" dirty="0" err="1" smtClean="0"/>
              <a:t>tolerancing</a:t>
            </a:r>
            <a:endParaRPr lang="en-US" sz="2000" dirty="0"/>
          </a:p>
          <a:p>
            <a:pPr marL="285750" indent="-285750">
              <a:buFont typeface="Arial"/>
              <a:buChar char="•"/>
            </a:pPr>
            <a:r>
              <a:rPr lang="en-US" sz="2000" smtClean="0"/>
              <a:t>Redo electronics </a:t>
            </a:r>
            <a:r>
              <a:rPr lang="en-US" sz="2000" dirty="0" smtClean="0"/>
              <a:t>with </a:t>
            </a:r>
            <a:r>
              <a:rPr lang="en-US" sz="2000" smtClean="0"/>
              <a:t>Jason’s help</a:t>
            </a:r>
            <a:endParaRPr lang="en-US" sz="2000" dirty="0" smtClean="0"/>
          </a:p>
          <a:p>
            <a:pPr marL="742950" lvl="1" indent="-285750">
              <a:buFont typeface="Arial"/>
              <a:buChar char="•"/>
            </a:pPr>
            <a:r>
              <a:rPr lang="en-US" sz="2000" dirty="0" err="1" smtClean="0"/>
              <a:t>Offboard</a:t>
            </a:r>
            <a:r>
              <a:rPr lang="en-US" sz="2000" dirty="0" smtClean="0"/>
              <a:t> electronics for weight reduction and safety</a:t>
            </a:r>
          </a:p>
          <a:p>
            <a:pPr marL="742950" lvl="1" indent="-285750">
              <a:buFont typeface="Arial"/>
              <a:buChar char="•"/>
            </a:pPr>
            <a:r>
              <a:rPr lang="en-US" sz="2000" dirty="0" err="1" smtClean="0"/>
              <a:t>Arduino</a:t>
            </a:r>
            <a:r>
              <a:rPr lang="en-US" sz="2000" dirty="0" smtClean="0"/>
              <a:t> Mega</a:t>
            </a:r>
          </a:p>
          <a:p>
            <a:pPr marL="742950" lvl="1" indent="-285750">
              <a:buFont typeface="Arial"/>
              <a:buChar char="•"/>
            </a:pPr>
            <a:r>
              <a:rPr lang="en-US" sz="2000" dirty="0" smtClean="0"/>
              <a:t>PCB with motor controllers and encoder counters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New mechanical design</a:t>
            </a:r>
          </a:p>
          <a:p>
            <a:pPr marL="742950" lvl="1" indent="-285750">
              <a:buFont typeface="Arial"/>
              <a:buChar char="•"/>
            </a:pPr>
            <a:r>
              <a:rPr lang="en-US" sz="2000" dirty="0" smtClean="0"/>
              <a:t>Tail Design</a:t>
            </a:r>
          </a:p>
          <a:p>
            <a:pPr marL="742950" lvl="1" indent="-285750">
              <a:buFont typeface="Arial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5248458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Metti\Google Drive\WaterRunner\presentation 1\figures and stuff\3d_lizard_funny-1152x864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14" r="3226"/>
          <a:stretch/>
        </p:blipFill>
        <p:spPr bwMode="auto">
          <a:xfrm>
            <a:off x="0" y="0"/>
            <a:ext cx="9144000" cy="6865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3657600"/>
            <a:ext cx="8229600" cy="1143000"/>
          </a:xfrm>
        </p:spPr>
        <p:txBody>
          <a:bodyPr>
            <a:noAutofit/>
          </a:bodyPr>
          <a:lstStyle/>
          <a:p>
            <a:r>
              <a:rPr lang="en-US" sz="8800" dirty="0" smtClean="0">
                <a:solidFill>
                  <a:schemeClr val="accent5">
                    <a:lumMod val="75000"/>
                  </a:schemeClr>
                </a:solidFill>
                <a:latin typeface="Chiller" pitchFamily="82" charset="0"/>
              </a:rPr>
              <a:t>Questions?</a:t>
            </a:r>
            <a:endParaRPr lang="en-US" sz="8800" dirty="0">
              <a:solidFill>
                <a:schemeClr val="accent5">
                  <a:lumMod val="75000"/>
                </a:schemeClr>
              </a:solidFill>
              <a:latin typeface="Chiller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29420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0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7762" y="1917865"/>
            <a:ext cx="5973825" cy="30520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Ground contact model</a:t>
            </a:r>
            <a:endParaRPr lang="en-US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905000"/>
            <a:ext cx="1667256" cy="13025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 descr="http://www.mathworks.com/help/physmod/sm/mech/ref/jointsticact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48" y="4060371"/>
            <a:ext cx="3767407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76713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341085-5C63-6F4D-AE13-8D532404B416}" type="slidenum">
              <a:rPr lang="en-US" smtClean="0"/>
              <a:t>25</a:t>
            </a:fld>
            <a:endParaRPr lang="en-US"/>
          </a:p>
        </p:txBody>
      </p:sp>
      <p:pic>
        <p:nvPicPr>
          <p:cNvPr id="22" name="Picture 21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2950" y="3736776"/>
            <a:ext cx="5526553" cy="1385714"/>
          </a:xfrm>
          <a:prstGeom prst="rect">
            <a:avLst/>
          </a:prstGeom>
        </p:spPr>
      </p:pic>
      <p:pic>
        <p:nvPicPr>
          <p:cNvPr id="23" name="Picture 22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17" y="5407412"/>
            <a:ext cx="3515322" cy="462108"/>
          </a:xfrm>
          <a:prstGeom prst="rect">
            <a:avLst/>
          </a:prstGeom>
        </p:spPr>
      </p:pic>
      <p:pic>
        <p:nvPicPr>
          <p:cNvPr id="24" name="Picture 23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9617" y="5005099"/>
            <a:ext cx="3843505" cy="1137037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5612" y="294276"/>
            <a:ext cx="6867585" cy="321577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06534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79"/>
    </mc:Choice>
    <mc:Fallback xmlns="">
      <p:transition xmlns:p14="http://schemas.microsoft.com/office/powerpoint/2010/main" spd="slow" advTm="1279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341085-5C63-6F4D-AE13-8D532404B416}" type="slidenum">
              <a:rPr lang="en-US" smtClean="0"/>
              <a:t>26</a:t>
            </a:fld>
            <a:endParaRPr lang="en-US"/>
          </a:p>
        </p:txBody>
      </p:sp>
      <p:pic>
        <p:nvPicPr>
          <p:cNvPr id="2" name="Picture 1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163" y="3608301"/>
            <a:ext cx="8584135" cy="1074402"/>
          </a:xfrm>
          <a:prstGeom prst="rect">
            <a:avLst/>
          </a:prstGeom>
        </p:spPr>
      </p:pic>
      <p:pic>
        <p:nvPicPr>
          <p:cNvPr id="37" name="Picture 36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562" y="5014520"/>
            <a:ext cx="8584135" cy="1074402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5415" y="514015"/>
            <a:ext cx="5624453" cy="2633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172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31"/>
    </mc:Choice>
    <mc:Fallback xmlns="">
      <p:transition xmlns:p14="http://schemas.microsoft.com/office/powerpoint/2010/main" spd="slow" advTm="1031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6" name="Object 6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29013663"/>
              </p:ext>
            </p:extLst>
          </p:nvPr>
        </p:nvGraphicFramePr>
        <p:xfrm>
          <a:off x="4563231" y="2934322"/>
          <a:ext cx="114300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2" name="Equation" r:id="rId3" imgW="114300" imgH="165100" progId="Equation.3">
                  <p:embed/>
                </p:oleObj>
              </mc:Choice>
              <mc:Fallback>
                <p:oleObj name="Equation" r:id="rId3" imgW="114300" imgH="165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563231" y="2934322"/>
                        <a:ext cx="114300" cy="165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341085-5C63-6F4D-AE13-8D532404B416}" type="slidenum">
              <a:rPr lang="en-US" smtClean="0"/>
              <a:t>27</a:t>
            </a:fld>
            <a:endParaRPr lang="en-US"/>
          </a:p>
        </p:txBody>
      </p:sp>
      <p:pic>
        <p:nvPicPr>
          <p:cNvPr id="38" name="Picture 37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4998" y="310308"/>
            <a:ext cx="3430592" cy="1496986"/>
          </a:xfrm>
          <a:prstGeom prst="rect">
            <a:avLst/>
          </a:prstGeom>
        </p:spPr>
      </p:pic>
      <p:pic>
        <p:nvPicPr>
          <p:cNvPr id="39" name="Picture 38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060" y="3027889"/>
            <a:ext cx="6517866" cy="1534870"/>
          </a:xfrm>
          <a:prstGeom prst="rect">
            <a:avLst/>
          </a:prstGeom>
        </p:spPr>
      </p:pic>
      <p:pic>
        <p:nvPicPr>
          <p:cNvPr id="40" name="Picture 39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1251" y="2009372"/>
            <a:ext cx="3414339" cy="1487639"/>
          </a:xfrm>
          <a:prstGeom prst="rect">
            <a:avLst/>
          </a:prstGeom>
        </p:spPr>
      </p:pic>
      <p:pic>
        <p:nvPicPr>
          <p:cNvPr id="41" name="Picture 40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059" y="4837027"/>
            <a:ext cx="7463041" cy="1538552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1060" y="761330"/>
            <a:ext cx="4084008" cy="1912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102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31"/>
    </mc:Choice>
    <mc:Fallback xmlns="">
      <p:transition xmlns:p14="http://schemas.microsoft.com/office/powerpoint/2010/main" spd="slow" advTm="1031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341085-5C63-6F4D-AE13-8D532404B416}" type="slidenum">
              <a:rPr lang="en-US" smtClean="0"/>
              <a:t>28</a:t>
            </a:fld>
            <a:endParaRPr lang="en-US"/>
          </a:p>
        </p:txBody>
      </p:sp>
      <p:pic>
        <p:nvPicPr>
          <p:cNvPr id="37" name="Picture 36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51" y="3750142"/>
            <a:ext cx="8880432" cy="2250560"/>
          </a:xfrm>
          <a:prstGeom prst="rect">
            <a:avLst/>
          </a:prstGeom>
          <a:noFill/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3677" y="0"/>
            <a:ext cx="4814637" cy="3645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456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31"/>
    </mc:Choice>
    <mc:Fallback xmlns="">
      <p:transition xmlns:p14="http://schemas.microsoft.com/office/powerpoint/2010/main" spd="slow" advTm="1031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Water Running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5562600" cy="4525963"/>
          </a:xfrm>
        </p:spPr>
        <p:txBody>
          <a:bodyPr/>
          <a:lstStyle/>
          <a:p>
            <a:r>
              <a:rPr lang="en-US" dirty="0" smtClean="0"/>
              <a:t>Force generated from fluid drag </a:t>
            </a:r>
            <a:r>
              <a:rPr lang="en-US" sz="1400" dirty="0" smtClean="0"/>
              <a:t>[2]</a:t>
            </a:r>
          </a:p>
          <a:p>
            <a:endParaRPr lang="en-US" sz="1400" dirty="0"/>
          </a:p>
          <a:p>
            <a:endParaRPr lang="en-US" sz="1400" dirty="0" smtClean="0"/>
          </a:p>
          <a:p>
            <a:endParaRPr lang="en-US" sz="1400" dirty="0"/>
          </a:p>
          <a:p>
            <a:endParaRPr lang="en-US" sz="1400" dirty="0" smtClean="0"/>
          </a:p>
          <a:p>
            <a:endParaRPr lang="en-US" sz="1400" dirty="0"/>
          </a:p>
          <a:p>
            <a:pPr marL="347663" indent="-347663" defTabSz="457200"/>
            <a:r>
              <a:rPr lang="en-US" dirty="0"/>
              <a:t>Must withdraw foot form air cavity before </a:t>
            </a:r>
            <a:r>
              <a:rPr lang="en-US" dirty="0" smtClean="0"/>
              <a:t>it collapses </a:t>
            </a:r>
            <a:r>
              <a:rPr lang="en-US" sz="1400" dirty="0"/>
              <a:t>[1]</a:t>
            </a:r>
          </a:p>
          <a:p>
            <a:endParaRPr lang="en-US" sz="1400" dirty="0"/>
          </a:p>
        </p:txBody>
      </p:sp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722" y="2362200"/>
            <a:ext cx="4038600" cy="355600"/>
          </a:xfrm>
          <a:prstGeom prst="rect">
            <a:avLst/>
          </a:prstGeom>
        </p:spPr>
      </p:pic>
      <p:sp>
        <p:nvSpPr>
          <p:cNvPr id="7" name="자유형 142"/>
          <p:cNvSpPr/>
          <p:nvPr/>
        </p:nvSpPr>
        <p:spPr>
          <a:xfrm>
            <a:off x="5764841" y="2850742"/>
            <a:ext cx="2438400" cy="1025525"/>
          </a:xfrm>
          <a:custGeom>
            <a:avLst/>
            <a:gdLst>
              <a:gd name="connsiteX0" fmla="*/ 0 w 2438400"/>
              <a:gd name="connsiteY0" fmla="*/ 27709 h 1025237"/>
              <a:gd name="connsiteX1" fmla="*/ 498764 w 2438400"/>
              <a:gd name="connsiteY1" fmla="*/ 13855 h 1025237"/>
              <a:gd name="connsiteX2" fmla="*/ 678873 w 2438400"/>
              <a:gd name="connsiteY2" fmla="*/ 83128 h 1025237"/>
              <a:gd name="connsiteX3" fmla="*/ 748146 w 2438400"/>
              <a:gd name="connsiteY3" fmla="*/ 180109 h 1025237"/>
              <a:gd name="connsiteX4" fmla="*/ 872837 w 2438400"/>
              <a:gd name="connsiteY4" fmla="*/ 346364 h 1025237"/>
              <a:gd name="connsiteX5" fmla="*/ 1052946 w 2438400"/>
              <a:gd name="connsiteY5" fmla="*/ 471055 h 1025237"/>
              <a:gd name="connsiteX6" fmla="*/ 1177637 w 2438400"/>
              <a:gd name="connsiteY6" fmla="*/ 554182 h 1025237"/>
              <a:gd name="connsiteX7" fmla="*/ 1246909 w 2438400"/>
              <a:gd name="connsiteY7" fmla="*/ 457200 h 1025237"/>
              <a:gd name="connsiteX8" fmla="*/ 1357746 w 2438400"/>
              <a:gd name="connsiteY8" fmla="*/ 263237 h 1025237"/>
              <a:gd name="connsiteX9" fmla="*/ 1440873 w 2438400"/>
              <a:gd name="connsiteY9" fmla="*/ 152400 h 1025237"/>
              <a:gd name="connsiteX10" fmla="*/ 1524000 w 2438400"/>
              <a:gd name="connsiteY10" fmla="*/ 69273 h 1025237"/>
              <a:gd name="connsiteX11" fmla="*/ 1565564 w 2438400"/>
              <a:gd name="connsiteY11" fmla="*/ 41564 h 1025237"/>
              <a:gd name="connsiteX12" fmla="*/ 1634837 w 2438400"/>
              <a:gd name="connsiteY12" fmla="*/ 13855 h 1025237"/>
              <a:gd name="connsiteX13" fmla="*/ 1731818 w 2438400"/>
              <a:gd name="connsiteY13" fmla="*/ 0 h 1025237"/>
              <a:gd name="connsiteX14" fmla="*/ 1842655 w 2438400"/>
              <a:gd name="connsiteY14" fmla="*/ 0 h 1025237"/>
              <a:gd name="connsiteX15" fmla="*/ 1995055 w 2438400"/>
              <a:gd name="connsiteY15" fmla="*/ 0 h 1025237"/>
              <a:gd name="connsiteX16" fmla="*/ 2161309 w 2438400"/>
              <a:gd name="connsiteY16" fmla="*/ 0 h 1025237"/>
              <a:gd name="connsiteX17" fmla="*/ 2244437 w 2438400"/>
              <a:gd name="connsiteY17" fmla="*/ 27709 h 1025237"/>
              <a:gd name="connsiteX18" fmla="*/ 2355273 w 2438400"/>
              <a:gd name="connsiteY18" fmla="*/ 110837 h 1025237"/>
              <a:gd name="connsiteX19" fmla="*/ 2438400 w 2438400"/>
              <a:gd name="connsiteY19" fmla="*/ 152400 h 1025237"/>
              <a:gd name="connsiteX20" fmla="*/ 2438400 w 2438400"/>
              <a:gd name="connsiteY20" fmla="*/ 1025237 h 1025237"/>
              <a:gd name="connsiteX21" fmla="*/ 55418 w 2438400"/>
              <a:gd name="connsiteY21" fmla="*/ 1025237 h 1025237"/>
              <a:gd name="connsiteX22" fmla="*/ 0 w 2438400"/>
              <a:gd name="connsiteY22" fmla="*/ 27709 h 1025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2438400" h="1025237">
                <a:moveTo>
                  <a:pt x="0" y="27709"/>
                </a:moveTo>
                <a:lnTo>
                  <a:pt x="498764" y="13855"/>
                </a:lnTo>
                <a:lnTo>
                  <a:pt x="678873" y="83128"/>
                </a:lnTo>
                <a:lnTo>
                  <a:pt x="748146" y="180109"/>
                </a:lnTo>
                <a:lnTo>
                  <a:pt x="872837" y="346364"/>
                </a:lnTo>
                <a:lnTo>
                  <a:pt x="1052946" y="471055"/>
                </a:lnTo>
                <a:lnTo>
                  <a:pt x="1177637" y="554182"/>
                </a:lnTo>
                <a:lnTo>
                  <a:pt x="1246909" y="457200"/>
                </a:lnTo>
                <a:lnTo>
                  <a:pt x="1357746" y="263237"/>
                </a:lnTo>
                <a:lnTo>
                  <a:pt x="1440873" y="152400"/>
                </a:lnTo>
                <a:lnTo>
                  <a:pt x="1524000" y="69273"/>
                </a:lnTo>
                <a:lnTo>
                  <a:pt x="1565564" y="41564"/>
                </a:lnTo>
                <a:lnTo>
                  <a:pt x="1634837" y="13855"/>
                </a:lnTo>
                <a:lnTo>
                  <a:pt x="1731818" y="0"/>
                </a:lnTo>
                <a:lnTo>
                  <a:pt x="1842655" y="0"/>
                </a:lnTo>
                <a:lnTo>
                  <a:pt x="1995055" y="0"/>
                </a:lnTo>
                <a:lnTo>
                  <a:pt x="2161309" y="0"/>
                </a:lnTo>
                <a:lnTo>
                  <a:pt x="2244437" y="27709"/>
                </a:lnTo>
                <a:cubicBezTo>
                  <a:pt x="2350384" y="88252"/>
                  <a:pt x="2324766" y="49826"/>
                  <a:pt x="2355273" y="110837"/>
                </a:cubicBezTo>
                <a:lnTo>
                  <a:pt x="2438400" y="152400"/>
                </a:lnTo>
                <a:lnTo>
                  <a:pt x="2438400" y="1025237"/>
                </a:lnTo>
                <a:lnTo>
                  <a:pt x="55418" y="1025237"/>
                </a:lnTo>
                <a:lnTo>
                  <a:pt x="0" y="27709"/>
                </a:lnTo>
                <a:close/>
              </a:path>
            </a:pathLst>
          </a:cu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 dirty="0">
              <a:solidFill>
                <a:srgbClr val="FFFFFF"/>
              </a:solidFill>
              <a:latin typeface="맑은 고딕" charset="0"/>
              <a:ea typeface="맑은 고딕" charset="0"/>
              <a:cs typeface="맑은 고딕" charset="0"/>
            </a:endParaRPr>
          </a:p>
        </p:txBody>
      </p:sp>
      <p:grpSp>
        <p:nvGrpSpPr>
          <p:cNvPr id="8" name="그룹 122"/>
          <p:cNvGrpSpPr>
            <a:grpSpLocks/>
          </p:cNvGrpSpPr>
          <p:nvPr/>
        </p:nvGrpSpPr>
        <p:grpSpPr bwMode="auto">
          <a:xfrm rot="1980000">
            <a:off x="7371391" y="1439455"/>
            <a:ext cx="142875" cy="2071687"/>
            <a:chOff x="7358082" y="4001298"/>
            <a:chExt cx="142876" cy="2070908"/>
          </a:xfrm>
        </p:grpSpPr>
        <p:sp>
          <p:nvSpPr>
            <p:cNvPr id="9" name="직사각형 119"/>
            <p:cNvSpPr/>
            <p:nvPr/>
          </p:nvSpPr>
          <p:spPr>
            <a:xfrm>
              <a:off x="7357751" y="4786895"/>
              <a:ext cx="142876" cy="128539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>
                <a:solidFill>
                  <a:srgbClr val="FFFFFF"/>
                </a:solidFill>
                <a:latin typeface="맑은 고딕" charset="0"/>
                <a:ea typeface="맑은 고딕" charset="0"/>
                <a:cs typeface="맑은 고딕" charset="0"/>
              </a:endParaRPr>
            </a:p>
          </p:txBody>
        </p:sp>
        <p:cxnSp>
          <p:nvCxnSpPr>
            <p:cNvPr id="10" name="직선 연결선 121"/>
            <p:cNvCxnSpPr/>
            <p:nvPr/>
          </p:nvCxnSpPr>
          <p:spPr>
            <a:xfrm rot="5400000" flipH="1" flipV="1">
              <a:off x="6715980" y="4714868"/>
              <a:ext cx="1428213" cy="1588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" name="직선 화살표 연결선 135"/>
          <p:cNvCxnSpPr/>
          <p:nvPr/>
        </p:nvCxnSpPr>
        <p:spPr>
          <a:xfrm>
            <a:off x="7319003" y="2782480"/>
            <a:ext cx="428625" cy="28575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44"/>
          <p:cNvCxnSpPr/>
          <p:nvPr/>
        </p:nvCxnSpPr>
        <p:spPr>
          <a:xfrm rot="16200000" flipH="1">
            <a:off x="6368091" y="2685642"/>
            <a:ext cx="630237" cy="271463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952735" y="2127642"/>
            <a:ext cx="11894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Air Cavity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242034" y="3415376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Water</a:t>
            </a:r>
          </a:p>
        </p:txBody>
      </p:sp>
      <p:pic>
        <p:nvPicPr>
          <p:cNvPr id="15" name="Picture 14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711700"/>
            <a:ext cx="1905000" cy="622300"/>
          </a:xfrm>
          <a:prstGeom prst="rect">
            <a:avLst/>
          </a:prstGeom>
        </p:spPr>
      </p:pic>
      <p:pic>
        <p:nvPicPr>
          <p:cNvPr id="16" name="Picture 15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4660900"/>
            <a:ext cx="1841500" cy="67310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685800" y="6019800"/>
            <a:ext cx="7848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30188" lvl="1" indent="-228600">
              <a:buFont typeface="+mj-lt"/>
              <a:buAutoNum type="arabicPeriod"/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Steven Floyd and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Metin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Sitti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. Design and development of the lifting and propulsion mechanism for a biologically inspired water runner robot. Robotics, IEEE Transactions on, 24(3):698–709, 2008. </a:t>
            </a:r>
          </a:p>
          <a:p>
            <a:pPr marL="230188" lvl="1" indent="-228600">
              <a:buFont typeface="+mj-lt"/>
              <a:buAutoNum type="arabicPeriod"/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JW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Glasheen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 and TA McMahon. Vertical water entry of disks at low Froude numbers. Physics of Fluids, 8(8):0–5, 1996. </a:t>
            </a:r>
          </a:p>
        </p:txBody>
      </p:sp>
    </p:spTree>
    <p:extLst>
      <p:ext uri="{BB962C8B-B14F-4D97-AF65-F5344CB8AC3E}">
        <p14:creationId xmlns:p14="http://schemas.microsoft.com/office/powerpoint/2010/main" val="30677460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water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9594"/>
            <a:ext cx="9144000" cy="6818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3127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9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Content Placeholder 3"/>
          <p:cNvPicPr>
            <a:picLocks noChangeAspect="1"/>
          </p:cNvPicPr>
          <p:nvPr/>
        </p:nvPicPr>
        <p:blipFill>
          <a:blip r:embed="rId2"/>
          <a:srcRect t="-18295" b="-18295"/>
          <a:stretch>
            <a:fillRect/>
          </a:stretch>
        </p:blipFill>
        <p:spPr>
          <a:xfrm>
            <a:off x="4636086" y="1023651"/>
            <a:ext cx="3942894" cy="40943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Ground Running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5562600" cy="4525963"/>
          </a:xfrm>
        </p:spPr>
        <p:txBody>
          <a:bodyPr>
            <a:normAutofit/>
          </a:bodyPr>
          <a:lstStyle/>
          <a:p>
            <a:pPr defTabSz="457200">
              <a:spcBef>
                <a:spcPts val="0"/>
              </a:spcBef>
            </a:pPr>
            <a:r>
              <a:rPr lang="en-US" dirty="0"/>
              <a:t>Foot deflection </a:t>
            </a:r>
            <a:r>
              <a:rPr lang="en-US" dirty="0" smtClean="0"/>
              <a:t>dynamics </a:t>
            </a:r>
            <a:r>
              <a:rPr lang="en-US" sz="1400" dirty="0" smtClean="0"/>
              <a:t>[3]  </a:t>
            </a:r>
            <a:endParaRPr lang="en-US" dirty="0">
              <a:solidFill>
                <a:srgbClr val="758085"/>
              </a:solidFill>
            </a:endParaRP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Ground contact </a:t>
            </a:r>
            <a:r>
              <a:rPr lang="en-US" dirty="0" smtClean="0"/>
              <a:t>model</a:t>
            </a:r>
            <a:endParaRPr lang="en-US" dirty="0"/>
          </a:p>
        </p:txBody>
      </p:sp>
      <p:pic>
        <p:nvPicPr>
          <p:cNvPr id="18" name="Picture 17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2362200"/>
            <a:ext cx="2997200" cy="381000"/>
          </a:xfrm>
          <a:prstGeom prst="rect">
            <a:avLst/>
          </a:prstGeom>
        </p:spPr>
      </p:pic>
      <p:pic>
        <p:nvPicPr>
          <p:cNvPr id="19" name="Picture 18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4800600"/>
            <a:ext cx="5842000" cy="7493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57200" y="6248400"/>
            <a:ext cx="8229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30188" lvl="1" indent="-228600">
              <a:buFont typeface="+mj-lt"/>
              <a:buAutoNum type="arabicPeriod" startAt="3"/>
            </a:pPr>
            <a:r>
              <a:rPr lang="en-US" sz="1200" dirty="0">
                <a:solidFill>
                  <a:srgbClr val="7F7F7F"/>
                </a:solidFill>
              </a:rPr>
              <a:t>HS Park and </a:t>
            </a:r>
            <a:r>
              <a:rPr lang="en-US" sz="1200" dirty="0" err="1">
                <a:solidFill>
                  <a:srgbClr val="7F7F7F"/>
                </a:solidFill>
              </a:rPr>
              <a:t>Metin</a:t>
            </a:r>
            <a:r>
              <a:rPr lang="en-US" sz="1200" dirty="0">
                <a:solidFill>
                  <a:srgbClr val="7F7F7F"/>
                </a:solidFill>
              </a:rPr>
              <a:t> </a:t>
            </a:r>
            <a:r>
              <a:rPr lang="en-US" sz="1200" dirty="0" err="1">
                <a:solidFill>
                  <a:srgbClr val="7F7F7F"/>
                </a:solidFill>
              </a:rPr>
              <a:t>Sitti</a:t>
            </a:r>
            <a:r>
              <a:rPr lang="en-US" sz="1200" dirty="0">
                <a:solidFill>
                  <a:srgbClr val="7F7F7F"/>
                </a:solidFill>
              </a:rPr>
              <a:t>. Compliant footpad design analysis for a bio-inspired quadruped amphibious robot. Intelligent Robots and Systems, 2009. IROS . . . , pages 1–11, 2009. </a:t>
            </a:r>
          </a:p>
        </p:txBody>
      </p:sp>
    </p:spTree>
    <p:extLst>
      <p:ext uri="{BB962C8B-B14F-4D97-AF65-F5344CB8AC3E}">
        <p14:creationId xmlns:p14="http://schemas.microsoft.com/office/powerpoint/2010/main" val="39005240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ound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26276" y="152400"/>
            <a:ext cx="91965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8808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2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unconstrained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26276" y="0"/>
            <a:ext cx="91965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7689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53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1DF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ne_leg_rotating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 flipH="1">
            <a:off x="533400" y="1201394"/>
            <a:ext cx="8077200" cy="367540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8400" y="1524000"/>
            <a:ext cx="3886200" cy="1819729"/>
          </a:xfrm>
          <a:prstGeom prst="rect">
            <a:avLst/>
          </a:prstGeom>
        </p:spPr>
      </p:pic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5105400"/>
            <a:ext cx="3700648" cy="927891"/>
          </a:xfrm>
          <a:prstGeom prst="rect">
            <a:avLst/>
          </a:prstGeom>
        </p:spPr>
      </p:pic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6096000"/>
            <a:ext cx="2409206" cy="316703"/>
          </a:xfrm>
          <a:prstGeom prst="rect">
            <a:avLst/>
          </a:prstGeom>
        </p:spPr>
      </p:pic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5029200"/>
            <a:ext cx="2763982" cy="81767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/>
              <a:t>Modeling one leg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66556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72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 mute="1">
                <p:cTn id="20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 descr="C:\Users\Metti\Google Drive\WaterRunner\presentation 1\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68" y="2362200"/>
            <a:ext cx="8883415" cy="434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5" name="Picture 11" descr="C:\Users\Metti\Google Drive\WaterRunner\presentation 1\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68" y="2362200"/>
            <a:ext cx="8883415" cy="434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 descr="C:\Users\Metti\Google Drive\WaterRunner\presentation 1\3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68" y="2362200"/>
            <a:ext cx="8883415" cy="434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667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1098</TotalTime>
  <Words>277</Words>
  <Application>Microsoft Macintosh PowerPoint</Application>
  <PresentationFormat>On-screen Show (4:3)</PresentationFormat>
  <Paragraphs>54</Paragraphs>
  <Slides>28</Slides>
  <Notes>0</Notes>
  <HiddenSlides>0</HiddenSlides>
  <MMClips>11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0" baseType="lpstr">
      <vt:lpstr>Office Theme</vt:lpstr>
      <vt:lpstr>Equation</vt:lpstr>
      <vt:lpstr>Multi-Terrain Locomotion  of  Lizard Robot</vt:lpstr>
      <vt:lpstr>PowerPoint Presentation</vt:lpstr>
      <vt:lpstr>Water Running</vt:lpstr>
      <vt:lpstr>PowerPoint Presentation</vt:lpstr>
      <vt:lpstr>Ground Running</vt:lpstr>
      <vt:lpstr>PowerPoint Presentation</vt:lpstr>
      <vt:lpstr>PowerPoint Presentation</vt:lpstr>
      <vt:lpstr>Modeling one leg</vt:lpstr>
      <vt:lpstr>PowerPoint Presentation</vt:lpstr>
      <vt:lpstr>PowerPoint Presentation</vt:lpstr>
      <vt:lpstr>Ground contact model</vt:lpstr>
      <vt:lpstr>PowerPoint Presentation</vt:lpstr>
      <vt:lpstr>A Linear Search</vt:lpstr>
      <vt:lpstr>Cost of Transport</vt:lpstr>
      <vt:lpstr>COT, what does it mean?</vt:lpstr>
      <vt:lpstr>PowerPoint Presentation</vt:lpstr>
      <vt:lpstr>A Linear Search</vt:lpstr>
      <vt:lpstr>Cost of Transport</vt:lpstr>
      <vt:lpstr>Linear Search</vt:lpstr>
      <vt:lpstr>Linear Search</vt:lpstr>
      <vt:lpstr>Comparison</vt:lpstr>
      <vt:lpstr>Our plan</vt:lpstr>
      <vt:lpstr>Questions?</vt:lpstr>
      <vt:lpstr>Ground contact model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Metti</dc:creator>
  <cp:lastModifiedBy>Nitish Thatte</cp:lastModifiedBy>
  <cp:revision>113</cp:revision>
  <dcterms:created xsi:type="dcterms:W3CDTF">2012-12-19T19:21:21Z</dcterms:created>
  <dcterms:modified xsi:type="dcterms:W3CDTF">2013-01-08T06:15:54Z</dcterms:modified>
</cp:coreProperties>
</file>